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1"/>
  </p:sldMasterIdLst>
  <p:notesMasterIdLst>
    <p:notesMasterId r:id="rId16"/>
  </p:notesMasterIdLst>
  <p:sldIdLst>
    <p:sldId id="268" r:id="rId2"/>
    <p:sldId id="513" r:id="rId3"/>
    <p:sldId id="524" r:id="rId4"/>
    <p:sldId id="514" r:id="rId5"/>
    <p:sldId id="269" r:id="rId6"/>
    <p:sldId id="257" r:id="rId7"/>
    <p:sldId id="525" r:id="rId8"/>
    <p:sldId id="515" r:id="rId9"/>
    <p:sldId id="516" r:id="rId10"/>
    <p:sldId id="523" r:id="rId11"/>
    <p:sldId id="526" r:id="rId12"/>
    <p:sldId id="304" r:id="rId13"/>
    <p:sldId id="522" r:id="rId14"/>
    <p:sldId id="51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A7D704-6AEE-EA4A-B025-78AE226C06F7}" v="57" dt="2020-05-07T21:20:40.1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65"/>
    <p:restoredTop sz="73666"/>
  </p:normalViewPr>
  <p:slideViewPr>
    <p:cSldViewPr snapToGrid="0" snapToObjects="1">
      <p:cViewPr varScale="1">
        <p:scale>
          <a:sx n="110" d="100"/>
          <a:sy n="110" d="100"/>
        </p:scale>
        <p:origin x="105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png>
</file>

<file path=ppt/media/image12.png>
</file>

<file path=ppt/media/image13.png>
</file>

<file path=ppt/media/image14.png>
</file>

<file path=ppt/media/image2.tiff>
</file>

<file path=ppt/media/image3.tiff>
</file>

<file path=ppt/media/image4.tiff>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511D55-819C-2646-808F-620CD75C687A}" type="datetimeFigureOut">
              <a:rPr lang="en-US" smtClean="0"/>
              <a:t>5/18/20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9503EE-1993-B044-859C-313C989E0313}" type="slidenum">
              <a:rPr lang="en-US" smtClean="0"/>
              <a:t>‹#›</a:t>
            </a:fld>
            <a:endParaRPr lang="en-US"/>
          </a:p>
        </p:txBody>
      </p:sp>
    </p:spTree>
    <p:extLst>
      <p:ext uri="{BB962C8B-B14F-4D97-AF65-F5344CB8AC3E}">
        <p14:creationId xmlns:p14="http://schemas.microsoft.com/office/powerpoint/2010/main" val="1233104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9503EE-1993-B044-859C-313C989E0313}" type="slidenum">
              <a:rPr lang="en-US" smtClean="0"/>
              <a:t>4</a:t>
            </a:fld>
            <a:endParaRPr lang="en-US"/>
          </a:p>
        </p:txBody>
      </p:sp>
    </p:spTree>
    <p:extLst>
      <p:ext uri="{BB962C8B-B14F-4D97-AF65-F5344CB8AC3E}">
        <p14:creationId xmlns:p14="http://schemas.microsoft.com/office/powerpoint/2010/main" val="1512692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When you enter a </a:t>
            </a:r>
            <a:r>
              <a:rPr lang="en-US" sz="1200" kern="1200" dirty="0" err="1">
                <a:solidFill>
                  <a:schemeClr val="tx1"/>
                </a:solidFill>
                <a:effectLst/>
                <a:latin typeface="+mn-lt"/>
                <a:ea typeface="+mn-ea"/>
                <a:cs typeface="+mn-cs"/>
              </a:rPr>
              <a:t>url</a:t>
            </a:r>
            <a:r>
              <a:rPr lang="en-US" sz="1200" kern="1200" dirty="0">
                <a:solidFill>
                  <a:schemeClr val="tx1"/>
                </a:solidFill>
                <a:effectLst/>
                <a:latin typeface="+mn-lt"/>
                <a:ea typeface="+mn-ea"/>
                <a:cs typeface="+mn-cs"/>
              </a:rPr>
              <a:t> into your browser, the browser looks up the IP address for the domain name via </a:t>
            </a:r>
            <a:r>
              <a:rPr lang="en-US" sz="1200" kern="1200" dirty="0" err="1">
                <a:solidFill>
                  <a:schemeClr val="tx1"/>
                </a:solidFill>
                <a:effectLst/>
                <a:latin typeface="+mn-lt"/>
                <a:ea typeface="+mn-ea"/>
                <a:cs typeface="+mn-cs"/>
              </a:rPr>
              <a:t>dns</a:t>
            </a:r>
            <a:r>
              <a:rPr lang="en-US" sz="1200" kern="1200" dirty="0">
                <a:solidFill>
                  <a:schemeClr val="tx1"/>
                </a:solidFill>
                <a:effectLst/>
                <a:latin typeface="+mn-lt"/>
                <a:ea typeface="+mn-ea"/>
                <a:cs typeface="+mn-cs"/>
              </a:rPr>
              <a:t>.  DNS means domain name server, it’s like an address book for websites.</a:t>
            </a:r>
            <a:endParaRPr lang="en-US" dirty="0">
              <a:effectLst/>
            </a:endParaRPr>
          </a:p>
          <a:p>
            <a:br>
              <a:rPr lang="en-US" dirty="0">
                <a:effectLst/>
              </a:rPr>
            </a:br>
            <a:endParaRPr lang="en-US" dirty="0"/>
          </a:p>
          <a:p>
            <a:r>
              <a:rPr lang="en-US" sz="1200" kern="1200" dirty="0">
                <a:solidFill>
                  <a:schemeClr val="tx1"/>
                </a:solidFill>
                <a:effectLst/>
                <a:latin typeface="+mn-lt"/>
                <a:ea typeface="+mn-ea"/>
                <a:cs typeface="+mn-cs"/>
              </a:rPr>
              <a:t>After finding out the correct IP address, the browser initiates a TCP connection with the server. There are other types of protocols but TCP is most common poetical for any type of HTTP request. Once TCP connection is established, the browser sends a Get request to the web server and ask for the webpage  The server handles the request and sends back a response. In the server there are programs written in different languages  processes the requests and generates the response. After the the response is generated. The server send the response for example a html file back to the browser and the browser would </a:t>
            </a:r>
            <a:r>
              <a:rPr lang="en-US" sz="1200" kern="1200" dirty="0" err="1">
                <a:solidFill>
                  <a:schemeClr val="tx1"/>
                </a:solidFill>
                <a:effectLst/>
                <a:latin typeface="+mn-lt"/>
                <a:ea typeface="+mn-ea"/>
                <a:cs typeface="+mn-cs"/>
              </a:rPr>
              <a:t>srtart</a:t>
            </a:r>
            <a:r>
              <a:rPr lang="en-US" sz="1200" kern="1200" dirty="0">
                <a:solidFill>
                  <a:schemeClr val="tx1"/>
                </a:solidFill>
                <a:effectLst/>
                <a:latin typeface="+mn-lt"/>
                <a:ea typeface="+mn-ea"/>
                <a:cs typeface="+mn-cs"/>
              </a:rPr>
              <a:t> to render it. </a:t>
            </a:r>
            <a:endParaRPr lang="en-US" dirty="0"/>
          </a:p>
          <a:p>
            <a:endParaRPr lang="en-US" dirty="0"/>
          </a:p>
        </p:txBody>
      </p:sp>
      <p:sp>
        <p:nvSpPr>
          <p:cNvPr id="4" name="Slide Number Placeholder 3"/>
          <p:cNvSpPr>
            <a:spLocks noGrp="1"/>
          </p:cNvSpPr>
          <p:nvPr>
            <p:ph type="sldNum" sz="quarter" idx="5"/>
          </p:nvPr>
        </p:nvSpPr>
        <p:spPr/>
        <p:txBody>
          <a:bodyPr/>
          <a:lstStyle/>
          <a:p>
            <a:fld id="{17B27034-9769-400B-9E5D-33BB04A7268D}" type="slidenum">
              <a:rPr lang="en-US" smtClean="0"/>
              <a:t>5</a:t>
            </a:fld>
            <a:endParaRPr lang="en-US"/>
          </a:p>
        </p:txBody>
      </p:sp>
    </p:spTree>
    <p:extLst>
      <p:ext uri="{BB962C8B-B14F-4D97-AF65-F5344CB8AC3E}">
        <p14:creationId xmlns:p14="http://schemas.microsoft.com/office/powerpoint/2010/main" val="16835485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9503EE-1993-B044-859C-313C989E0313}" type="slidenum">
              <a:rPr lang="en-US" smtClean="0"/>
              <a:t>7</a:t>
            </a:fld>
            <a:endParaRPr lang="en-US"/>
          </a:p>
        </p:txBody>
      </p:sp>
    </p:spTree>
    <p:extLst>
      <p:ext uri="{BB962C8B-B14F-4D97-AF65-F5344CB8AC3E}">
        <p14:creationId xmlns:p14="http://schemas.microsoft.com/office/powerpoint/2010/main" val="2766217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9503EE-1993-B044-859C-313C989E0313}" type="slidenum">
              <a:rPr lang="en-US" smtClean="0"/>
              <a:t>11</a:t>
            </a:fld>
            <a:endParaRPr lang="en-US"/>
          </a:p>
        </p:txBody>
      </p:sp>
    </p:spTree>
    <p:extLst>
      <p:ext uri="{BB962C8B-B14F-4D97-AF65-F5344CB8AC3E}">
        <p14:creationId xmlns:p14="http://schemas.microsoft.com/office/powerpoint/2010/main" val="3240942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48A87A34-81AB-432B-8DAE-1953F412C126}" type="datetimeFigureOut">
              <a:rPr lang="en-US" smtClean="0"/>
              <a:t>5/18/20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8001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5/18/20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363853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5/18/20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002297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9_Page Break">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 Placeholder 8"/>
          <p:cNvSpPr>
            <a:spLocks noGrp="1"/>
          </p:cNvSpPr>
          <p:nvPr>
            <p:ph type="body" sz="quarter" idx="10" hasCustomPrompt="1"/>
          </p:nvPr>
        </p:nvSpPr>
        <p:spPr>
          <a:xfrm>
            <a:off x="304800" y="3962401"/>
            <a:ext cx="11582400" cy="331911"/>
          </a:xfrm>
          <a:prstGeom prst="rect">
            <a:avLst/>
          </a:prstGeom>
        </p:spPr>
        <p:txBody>
          <a:bodyPr vert="horz"/>
          <a:lstStyle>
            <a:lvl1pPr marL="0" indent="0" algn="ctr">
              <a:buNone/>
              <a:defRPr sz="2000" b="1" i="0">
                <a:solidFill>
                  <a:schemeClr val="bg1"/>
                </a:solidFill>
                <a:latin typeface="Arial"/>
                <a:cs typeface="Arial"/>
              </a:defRPr>
            </a:lvl1pPr>
          </a:lstStyle>
          <a:p>
            <a:pPr lvl="0"/>
            <a:r>
              <a:rPr lang="en-US" dirty="0"/>
              <a:t>THANK YOU</a:t>
            </a:r>
          </a:p>
        </p:txBody>
      </p:sp>
      <p:sp>
        <p:nvSpPr>
          <p:cNvPr id="7" name="Slide Number Placeholder 8"/>
          <p:cNvSpPr>
            <a:spLocks noGrp="1"/>
          </p:cNvSpPr>
          <p:nvPr>
            <p:ph type="sldNum" sz="quarter" idx="11"/>
          </p:nvPr>
        </p:nvSpPr>
        <p:spPr>
          <a:xfrm>
            <a:off x="11582400" y="6423496"/>
            <a:ext cx="434307" cy="230832"/>
          </a:xfrm>
        </p:spPr>
        <p:txBody>
          <a:bodyPr numCol="1"/>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57150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5/18/20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91559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652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smtClean="0"/>
              <a:t>5/18/20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47072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smtClean="0"/>
              <a:t>5/18/20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745362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smtClean="0"/>
              <a:t>5/18/20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41229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8A87A34-81AB-432B-8DAE-1953F412C126}" type="datetimeFigureOut">
              <a:rPr lang="en-US" smtClean="0"/>
              <a:t>5/18/20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21771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8A87A34-81AB-432B-8DAE-1953F412C126}" type="datetimeFigureOut">
              <a:rPr lang="en-US" smtClean="0"/>
              <a:t>5/18/20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3143775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5/18/20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580772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8A87A34-81AB-432B-8DAE-1953F412C126}" type="datetimeFigureOut">
              <a:rPr lang="en-US" smtClean="0"/>
              <a:pPr/>
              <a:t>5/18/20</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D22F896-40B5-4ADD-8801-0D06FADFA09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244915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ifttt.com/" TargetMode="Externa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6.tiff"/><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Shape 1"/>
          <p:cNvSpPr txBox="1"/>
          <p:nvPr/>
        </p:nvSpPr>
        <p:spPr>
          <a:xfrm>
            <a:off x="1097280" y="758880"/>
            <a:ext cx="10058040" cy="3565800"/>
          </a:xfrm>
          <a:prstGeom prst="rect">
            <a:avLst/>
          </a:prstGeom>
          <a:noFill/>
          <a:ln>
            <a:noFill/>
          </a:ln>
        </p:spPr>
        <p:txBody>
          <a:bodyPr anchor="b"/>
          <a:lstStyle/>
          <a:p>
            <a:pPr>
              <a:lnSpc>
                <a:spcPct val="85000"/>
              </a:lnSpc>
            </a:pPr>
            <a:r>
              <a:rPr lang="en-US" sz="8000" b="0" strike="noStrike" spc="-49" dirty="0">
                <a:solidFill>
                  <a:srgbClr val="262626"/>
                </a:solidFill>
                <a:uFill>
                  <a:solidFill>
                    <a:srgbClr val="FFFFFF"/>
                  </a:solidFill>
                </a:uFill>
                <a:latin typeface="Calibri Light"/>
              </a:rPr>
              <a:t>Introduction to </a:t>
            </a:r>
            <a:r>
              <a:rPr lang="en-US" sz="8000" spc="-49" dirty="0">
                <a:solidFill>
                  <a:srgbClr val="262626"/>
                </a:solidFill>
                <a:uFill>
                  <a:solidFill>
                    <a:srgbClr val="FFFFFF"/>
                  </a:solidFill>
                </a:uFill>
                <a:latin typeface="Calibri Light"/>
              </a:rPr>
              <a:t>HTML and</a:t>
            </a:r>
            <a:r>
              <a:rPr lang="en-US" sz="8000" b="0" strike="noStrike" spc="-49" dirty="0">
                <a:solidFill>
                  <a:srgbClr val="262626"/>
                </a:solidFill>
                <a:uFill>
                  <a:solidFill>
                    <a:srgbClr val="FFFFFF"/>
                  </a:solidFill>
                </a:uFill>
                <a:latin typeface="Calibri Light"/>
              </a:rPr>
              <a:t> </a:t>
            </a:r>
            <a:r>
              <a:rPr lang="en-US" sz="8000" spc="-49" dirty="0">
                <a:solidFill>
                  <a:srgbClr val="262626"/>
                </a:solidFill>
                <a:uFill>
                  <a:solidFill>
                    <a:srgbClr val="FFFFFF"/>
                  </a:solidFill>
                </a:uFill>
                <a:latin typeface="Calibri Light"/>
              </a:rPr>
              <a:t>HTTP Requests</a:t>
            </a:r>
            <a:endParaRPr lang="en-US" b="0" strike="noStrike" spc="-1" dirty="0">
              <a:solidFill>
                <a:srgbClr val="000000"/>
              </a:solidFill>
              <a:uFill>
                <a:solidFill>
                  <a:srgbClr val="FFFFFF"/>
                </a:solidFill>
              </a:uFill>
              <a:latin typeface="Calibri"/>
            </a:endParaRPr>
          </a:p>
        </p:txBody>
      </p:sp>
      <p:sp>
        <p:nvSpPr>
          <p:cNvPr id="88" name="TextShape 2"/>
          <p:cNvSpPr txBox="1"/>
          <p:nvPr/>
        </p:nvSpPr>
        <p:spPr>
          <a:xfrm>
            <a:off x="1097280" y="4599467"/>
            <a:ext cx="9143640" cy="1655280"/>
          </a:xfrm>
          <a:prstGeom prst="rect">
            <a:avLst/>
          </a:prstGeom>
          <a:noFill/>
          <a:ln>
            <a:noFill/>
          </a:ln>
        </p:spPr>
        <p:txBody>
          <a:bodyPr anchor="t"/>
          <a:lstStyle/>
          <a:p>
            <a:pPr>
              <a:lnSpc>
                <a:spcPct val="100000"/>
              </a:lnSpc>
            </a:pPr>
            <a:r>
              <a:rPr lang="en-US" sz="2400" b="0" strike="noStrike" cap="all" spc="199" dirty="0">
                <a:solidFill>
                  <a:srgbClr val="455F51"/>
                </a:solidFill>
                <a:uFill>
                  <a:solidFill>
                    <a:srgbClr val="FFFFFF"/>
                  </a:solidFill>
                </a:uFill>
                <a:latin typeface="Calibri Light"/>
              </a:rPr>
              <a:t>Mini Coding Bootcamp @ Belkin</a:t>
            </a:r>
            <a:endParaRPr lang="en-US" sz="3200" b="0" strike="noStrike" spc="-1" dirty="0">
              <a:solidFill>
                <a:srgbClr val="000000"/>
              </a:solidFill>
              <a:uFill>
                <a:solidFill>
                  <a:srgbClr val="FFFFFF"/>
                </a:solidFill>
              </a:uFill>
              <a:latin typeface="Arial"/>
            </a:endParaRPr>
          </a:p>
          <a:p>
            <a:pPr>
              <a:lnSpc>
                <a:spcPct val="100000"/>
              </a:lnSpc>
            </a:pPr>
            <a:r>
              <a:rPr lang="en-US" sz="2400" cap="all" spc="199" dirty="0">
                <a:solidFill>
                  <a:srgbClr val="455F51"/>
                </a:solidFill>
                <a:uFill>
                  <a:solidFill>
                    <a:srgbClr val="FFFFFF"/>
                  </a:solidFill>
                </a:uFill>
                <a:latin typeface="Calibri Light"/>
              </a:rPr>
              <a:t>May -2020</a:t>
            </a:r>
            <a:endParaRPr lang="en-US" sz="32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2067238025"/>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C1568-9F6A-9E4F-A20E-45CDE457C078}"/>
              </a:ext>
            </a:extLst>
          </p:cNvPr>
          <p:cNvSpPr>
            <a:spLocks noGrp="1"/>
          </p:cNvSpPr>
          <p:nvPr>
            <p:ph type="title"/>
          </p:nvPr>
        </p:nvSpPr>
        <p:spPr/>
        <p:txBody>
          <a:bodyPr/>
          <a:lstStyle/>
          <a:p>
            <a:r>
              <a:rPr lang="en-US" dirty="0" err="1"/>
              <a:t>XMLHttpRequest</a:t>
            </a:r>
            <a:endParaRPr lang="en-US" dirty="0"/>
          </a:p>
        </p:txBody>
      </p:sp>
      <p:sp>
        <p:nvSpPr>
          <p:cNvPr id="3" name="Content Placeholder 2">
            <a:extLst>
              <a:ext uri="{FF2B5EF4-FFF2-40B4-BE49-F238E27FC236}">
                <a16:creationId xmlns:a16="http://schemas.microsoft.com/office/drawing/2014/main" id="{2E0619DE-D2A8-A746-8B8C-7C9E4C6BEBAD}"/>
              </a:ext>
            </a:extLst>
          </p:cNvPr>
          <p:cNvSpPr>
            <a:spLocks noGrp="1"/>
          </p:cNvSpPr>
          <p:nvPr>
            <p:ph idx="1"/>
          </p:nvPr>
        </p:nvSpPr>
        <p:spPr>
          <a:xfrm>
            <a:off x="1097280" y="1845734"/>
            <a:ext cx="10058400" cy="4103654"/>
          </a:xfrm>
        </p:spPr>
        <p:txBody>
          <a:bodyPr>
            <a:normAutofit/>
          </a:bodyPr>
          <a:lstStyle/>
          <a:p>
            <a:r>
              <a:rPr lang="en-US" dirty="0" err="1"/>
              <a:t>XMLHttpRequest</a:t>
            </a:r>
            <a:r>
              <a:rPr lang="en-US" dirty="0"/>
              <a:t> is a built-in browser object that allows to make HTTP requests in JavaScript.</a:t>
            </a:r>
          </a:p>
          <a:p>
            <a:r>
              <a:rPr lang="en-US" dirty="0"/>
              <a:t>1. Create </a:t>
            </a:r>
            <a:r>
              <a:rPr lang="en-US" dirty="0" err="1"/>
              <a:t>XMLHttpRequest</a:t>
            </a:r>
            <a:r>
              <a:rPr lang="en-US" dirty="0"/>
              <a:t>:</a:t>
            </a:r>
          </a:p>
          <a:p>
            <a:r>
              <a:rPr lang="en-US" dirty="0"/>
              <a:t> var Http = new </a:t>
            </a:r>
            <a:r>
              <a:rPr lang="en-US" dirty="0" err="1"/>
              <a:t>XMLHttpRequest</a:t>
            </a:r>
            <a:r>
              <a:rPr lang="en-US" dirty="0"/>
              <a:t>();</a:t>
            </a:r>
          </a:p>
          <a:p>
            <a:endParaRPr lang="en-US" dirty="0"/>
          </a:p>
          <a:p>
            <a:r>
              <a:rPr lang="en-US" dirty="0"/>
              <a:t>2. Specify the main parameters of the request:</a:t>
            </a:r>
          </a:p>
          <a:p>
            <a:r>
              <a:rPr lang="en-US" dirty="0"/>
              <a:t> </a:t>
            </a:r>
            <a:r>
              <a:rPr lang="en-US" dirty="0" err="1"/>
              <a:t>Http.open</a:t>
            </a:r>
            <a:r>
              <a:rPr lang="en-US" dirty="0"/>
              <a:t>("GET", </a:t>
            </a:r>
            <a:r>
              <a:rPr lang="en-US" dirty="0" err="1"/>
              <a:t>url</a:t>
            </a:r>
            <a:r>
              <a:rPr lang="en-US" dirty="0"/>
              <a:t>);</a:t>
            </a:r>
          </a:p>
          <a:p>
            <a:endParaRPr lang="en-US" dirty="0"/>
          </a:p>
          <a:p>
            <a:r>
              <a:rPr lang="en-US" dirty="0"/>
              <a:t>3. Send it out.</a:t>
            </a:r>
          </a:p>
          <a:p>
            <a:r>
              <a:rPr lang="en-US" dirty="0" err="1"/>
              <a:t>Http.send</a:t>
            </a:r>
            <a:r>
              <a:rPr lang="en-US" dirty="0"/>
              <a:t>();</a:t>
            </a:r>
          </a:p>
        </p:txBody>
      </p:sp>
    </p:spTree>
    <p:extLst>
      <p:ext uri="{BB962C8B-B14F-4D97-AF65-F5344CB8AC3E}">
        <p14:creationId xmlns:p14="http://schemas.microsoft.com/office/powerpoint/2010/main" val="405668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C1568-9F6A-9E4F-A20E-45CDE457C078}"/>
              </a:ext>
            </a:extLst>
          </p:cNvPr>
          <p:cNvSpPr>
            <a:spLocks noGrp="1"/>
          </p:cNvSpPr>
          <p:nvPr>
            <p:ph type="title"/>
          </p:nvPr>
        </p:nvSpPr>
        <p:spPr/>
        <p:txBody>
          <a:bodyPr/>
          <a:lstStyle/>
          <a:p>
            <a:r>
              <a:rPr lang="en-US" dirty="0" err="1"/>
              <a:t>XMLHttpRequest</a:t>
            </a:r>
            <a:endParaRPr lang="en-US" dirty="0"/>
          </a:p>
        </p:txBody>
      </p:sp>
      <p:sp>
        <p:nvSpPr>
          <p:cNvPr id="3" name="Content Placeholder 2">
            <a:extLst>
              <a:ext uri="{FF2B5EF4-FFF2-40B4-BE49-F238E27FC236}">
                <a16:creationId xmlns:a16="http://schemas.microsoft.com/office/drawing/2014/main" id="{2E0619DE-D2A8-A746-8B8C-7C9E4C6BEBAD}"/>
              </a:ext>
            </a:extLst>
          </p:cNvPr>
          <p:cNvSpPr>
            <a:spLocks noGrp="1"/>
          </p:cNvSpPr>
          <p:nvPr>
            <p:ph idx="1"/>
          </p:nvPr>
        </p:nvSpPr>
        <p:spPr>
          <a:xfrm>
            <a:off x="1097280" y="1845734"/>
            <a:ext cx="10058400" cy="4103654"/>
          </a:xfrm>
        </p:spPr>
        <p:txBody>
          <a:bodyPr>
            <a:normAutofit fontScale="85000" lnSpcReduction="20000"/>
          </a:bodyPr>
          <a:lstStyle/>
          <a:p>
            <a:r>
              <a:rPr lang="en-US" dirty="0"/>
              <a:t>4. Listen to HTTP events for response.</a:t>
            </a:r>
          </a:p>
          <a:p>
            <a:r>
              <a:rPr lang="en-US" dirty="0"/>
              <a:t>load – when the request is complete (even if HTTP status is like 400 or 500), and the response is fully downloaded.</a:t>
            </a:r>
          </a:p>
          <a:p>
            <a:r>
              <a:rPr lang="en-US" dirty="0"/>
              <a:t>error – when the request couldn’t be made, e.g. network down or invalid URL.</a:t>
            </a:r>
          </a:p>
          <a:p>
            <a:endParaRPr lang="en-US" dirty="0"/>
          </a:p>
          <a:p>
            <a:pPr marL="0" indent="0">
              <a:buNone/>
            </a:pPr>
            <a:r>
              <a:rPr lang="en-US" dirty="0" err="1"/>
              <a:t>Http.onload</a:t>
            </a:r>
            <a:r>
              <a:rPr lang="en-US" dirty="0"/>
              <a:t> = function() { </a:t>
            </a:r>
          </a:p>
          <a:p>
            <a:pPr marL="0" indent="0">
              <a:buNone/>
            </a:pPr>
            <a:r>
              <a:rPr lang="en-US" dirty="0"/>
              <a:t>     alert(`Loaded: ${</a:t>
            </a:r>
            <a:r>
              <a:rPr lang="en-US" dirty="0" err="1"/>
              <a:t>Http.status</a:t>
            </a:r>
            <a:r>
              <a:rPr lang="en-US" dirty="0"/>
              <a:t>} ${</a:t>
            </a:r>
            <a:r>
              <a:rPr lang="en-US" dirty="0" err="1"/>
              <a:t>Http.response</a:t>
            </a:r>
            <a:r>
              <a:rPr lang="en-US" dirty="0"/>
              <a:t>}`); </a:t>
            </a:r>
          </a:p>
          <a:p>
            <a:pPr marL="0" indent="0">
              <a:buNone/>
            </a:pPr>
            <a:r>
              <a:rPr lang="en-US" dirty="0"/>
              <a:t>};</a:t>
            </a:r>
          </a:p>
          <a:p>
            <a:pPr marL="0" indent="0">
              <a:buNone/>
            </a:pPr>
            <a:r>
              <a:rPr lang="en-US" dirty="0"/>
              <a:t> </a:t>
            </a:r>
            <a:r>
              <a:rPr lang="en-US" dirty="0" err="1"/>
              <a:t>Http.onerror</a:t>
            </a:r>
            <a:r>
              <a:rPr lang="en-US" dirty="0"/>
              <a:t> = function() {</a:t>
            </a:r>
          </a:p>
          <a:p>
            <a:r>
              <a:rPr lang="en-US" dirty="0"/>
              <a:t>    // only triggers if the request couldn't be made at all </a:t>
            </a:r>
          </a:p>
          <a:p>
            <a:r>
              <a:rPr lang="en-US" dirty="0"/>
              <a:t>    alert(`Network Error`); </a:t>
            </a:r>
          </a:p>
          <a:p>
            <a:r>
              <a:rPr lang="en-US" dirty="0"/>
              <a:t>};</a:t>
            </a:r>
          </a:p>
          <a:p>
            <a:endParaRPr lang="en-US" dirty="0"/>
          </a:p>
        </p:txBody>
      </p:sp>
    </p:spTree>
    <p:extLst>
      <p:ext uri="{BB962C8B-B14F-4D97-AF65-F5344CB8AC3E}">
        <p14:creationId xmlns:p14="http://schemas.microsoft.com/office/powerpoint/2010/main" val="519277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TextShape 2"/>
          <p:cNvSpPr txBox="1"/>
          <p:nvPr/>
        </p:nvSpPr>
        <p:spPr>
          <a:xfrm>
            <a:off x="505692" y="2835667"/>
            <a:ext cx="10058040" cy="2924142"/>
          </a:xfrm>
          <a:prstGeom prst="rect">
            <a:avLst/>
          </a:prstGeom>
          <a:noFill/>
          <a:ln>
            <a:noFill/>
          </a:ln>
        </p:spPr>
        <p:txBody>
          <a:bodyPr lIns="0" rIns="0" anchor="t"/>
          <a:lstStyle/>
          <a:p>
            <a:pPr marL="342900" indent="-342900">
              <a:buFont typeface="Arial" panose="020B0604020202020204" pitchFamily="34" charset="0"/>
              <a:buChar char="•"/>
            </a:pPr>
            <a:r>
              <a:rPr lang="en-US" sz="2000" spc="-1" dirty="0">
                <a:solidFill>
                  <a:srgbClr val="404040"/>
                </a:solidFill>
                <a:cs typeface="Calibri"/>
              </a:rPr>
              <a:t>Free platform that lets you create connection between different web-service and applications</a:t>
            </a:r>
            <a:endParaRPr lang="en-US" sz="2000" spc="-1" dirty="0">
              <a:solidFill>
                <a:srgbClr val="404040"/>
              </a:solidFill>
              <a:latin typeface="Calibri"/>
              <a:cs typeface="Calibri"/>
            </a:endParaRPr>
          </a:p>
          <a:p>
            <a:pPr marL="342900" indent="-342900">
              <a:buFont typeface="Arial" panose="020B0604020202020204" pitchFamily="34" charset="0"/>
              <a:buChar char="•"/>
            </a:pPr>
            <a:endParaRPr lang="en-US" sz="2000" spc="-1" dirty="0">
              <a:solidFill>
                <a:srgbClr val="404040"/>
              </a:solidFill>
              <a:latin typeface="Calibri"/>
              <a:cs typeface="Calibri"/>
            </a:endParaRPr>
          </a:p>
          <a:p>
            <a:pPr marL="342900" indent="-342900">
              <a:buFont typeface="Arial" panose="020B0604020202020204" pitchFamily="34" charset="0"/>
              <a:buChar char="•"/>
            </a:pPr>
            <a:r>
              <a:rPr lang="en-US" sz="2000" spc="-1" dirty="0">
                <a:solidFill>
                  <a:srgbClr val="404040"/>
                </a:solidFill>
                <a:latin typeface="Calibri"/>
                <a:cs typeface="Calibri"/>
              </a:rPr>
              <a:t>Stands for ‘If this, then that’</a:t>
            </a:r>
          </a:p>
          <a:p>
            <a:pPr marL="342900" indent="-342900">
              <a:buFont typeface="Arial" panose="020B0604020202020204" pitchFamily="34" charset="0"/>
              <a:buChar char="•"/>
            </a:pPr>
            <a:endParaRPr lang="en-US" sz="2000" spc="-1" dirty="0">
              <a:solidFill>
                <a:srgbClr val="404040"/>
              </a:solidFill>
              <a:latin typeface="Calibri"/>
              <a:cs typeface="Calibri"/>
            </a:endParaRPr>
          </a:p>
          <a:p>
            <a:pPr marL="342900" indent="-342900">
              <a:buFont typeface="Arial" panose="020B0604020202020204" pitchFamily="34" charset="0"/>
              <a:buChar char="•"/>
            </a:pPr>
            <a:r>
              <a:rPr lang="en-US" sz="2000" spc="-1" dirty="0">
                <a:solidFill>
                  <a:srgbClr val="404040"/>
                </a:solidFill>
                <a:latin typeface="Calibri"/>
                <a:cs typeface="Calibri"/>
              </a:rPr>
              <a:t>A combination of a TRIGGER and an ACTION</a:t>
            </a:r>
          </a:p>
          <a:p>
            <a:pPr marL="342900" indent="-342900">
              <a:buFont typeface="Arial" panose="020B0604020202020204" pitchFamily="34" charset="0"/>
              <a:buChar char="•"/>
            </a:pPr>
            <a:endParaRPr lang="en-US" sz="2000" spc="-1" dirty="0">
              <a:solidFill>
                <a:srgbClr val="404040"/>
              </a:solidFill>
              <a:latin typeface="Calibri"/>
              <a:cs typeface="Calibri"/>
            </a:endParaRPr>
          </a:p>
          <a:p>
            <a:pPr marL="342900" indent="-342900">
              <a:buFont typeface="Arial" panose="020B0604020202020204" pitchFamily="34" charset="0"/>
              <a:buChar char="•"/>
            </a:pPr>
            <a:r>
              <a:rPr lang="en-US" sz="2000" spc="-1" dirty="0">
                <a:solidFill>
                  <a:srgbClr val="404040"/>
                </a:solidFill>
                <a:latin typeface="Calibri"/>
                <a:cs typeface="Calibri"/>
              </a:rPr>
              <a:t>Examples: </a:t>
            </a:r>
          </a:p>
          <a:p>
            <a:pPr marL="342900" indent="-342900">
              <a:buFont typeface="Arial" panose="020B0604020202020204" pitchFamily="34" charset="0"/>
              <a:buChar char="•"/>
            </a:pPr>
            <a:r>
              <a:rPr lang="en-US" sz="2000" spc="-1" dirty="0">
                <a:solidFill>
                  <a:srgbClr val="404040"/>
                </a:solidFill>
                <a:latin typeface="Calibri"/>
                <a:cs typeface="Calibri"/>
              </a:rPr>
              <a:t>If the sensor is triggered, send me a message</a:t>
            </a:r>
          </a:p>
          <a:p>
            <a:pPr marL="342900" indent="-342900">
              <a:buFont typeface="Arial" panose="020B0604020202020204" pitchFamily="34" charset="0"/>
              <a:buChar char="•"/>
            </a:pPr>
            <a:r>
              <a:rPr lang="en-US" sz="2000" spc="-1" dirty="0">
                <a:solidFill>
                  <a:srgbClr val="404040"/>
                </a:solidFill>
                <a:cs typeface="Calibri"/>
              </a:rPr>
              <a:t>If the garage door is opened, turn the living room lights on</a:t>
            </a:r>
          </a:p>
          <a:p>
            <a:pPr marL="342900" indent="-342900">
              <a:buFont typeface="Arial" panose="020B0604020202020204" pitchFamily="34" charset="0"/>
              <a:buChar char="•"/>
            </a:pPr>
            <a:endParaRPr lang="en-US" sz="2000" spc="-1" dirty="0">
              <a:solidFill>
                <a:srgbClr val="404040"/>
              </a:solidFill>
              <a:latin typeface="Calibri"/>
              <a:cs typeface="Calibri"/>
            </a:endParaRPr>
          </a:p>
          <a:p>
            <a:endParaRPr lang="en-US" dirty="0">
              <a:cs typeface="Calibri"/>
            </a:endParaRPr>
          </a:p>
        </p:txBody>
      </p:sp>
      <p:pic>
        <p:nvPicPr>
          <p:cNvPr id="3" name="Picture 2">
            <a:extLst>
              <a:ext uri="{FF2B5EF4-FFF2-40B4-BE49-F238E27FC236}">
                <a16:creationId xmlns:a16="http://schemas.microsoft.com/office/drawing/2014/main" id="{7D870A8E-B64C-A040-BEDB-4F426C0CDA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5692" y="1835483"/>
            <a:ext cx="1409700" cy="647700"/>
          </a:xfrm>
          <a:prstGeom prst="rect">
            <a:avLst/>
          </a:prstGeom>
        </p:spPr>
      </p:pic>
      <p:sp>
        <p:nvSpPr>
          <p:cNvPr id="4" name="TextBox 3">
            <a:extLst>
              <a:ext uri="{FF2B5EF4-FFF2-40B4-BE49-F238E27FC236}">
                <a16:creationId xmlns:a16="http://schemas.microsoft.com/office/drawing/2014/main" id="{EC1413C9-1B05-884F-9B44-DB7EDBB0B035}"/>
              </a:ext>
            </a:extLst>
          </p:cNvPr>
          <p:cNvSpPr txBox="1"/>
          <p:nvPr/>
        </p:nvSpPr>
        <p:spPr>
          <a:xfrm>
            <a:off x="463559" y="775113"/>
            <a:ext cx="11264881" cy="707886"/>
          </a:xfrm>
          <a:prstGeom prst="rect">
            <a:avLst/>
          </a:prstGeom>
          <a:noFill/>
        </p:spPr>
        <p:txBody>
          <a:bodyPr wrap="square" rtlCol="0">
            <a:spAutoFit/>
          </a:bodyPr>
          <a:lstStyle/>
          <a:p>
            <a:r>
              <a:rPr lang="en-US" sz="4000" dirty="0">
                <a:latin typeface="+mj-lt"/>
              </a:rPr>
              <a:t>Making HTTP Request with IFTTT Webhook API</a:t>
            </a:r>
          </a:p>
        </p:txBody>
      </p:sp>
    </p:spTree>
    <p:extLst>
      <p:ext uri="{BB962C8B-B14F-4D97-AF65-F5344CB8AC3E}">
        <p14:creationId xmlns:p14="http://schemas.microsoft.com/office/powerpoint/2010/main" val="198482168"/>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FB1170-6505-854A-90AA-283D67DAC358}"/>
              </a:ext>
            </a:extLst>
          </p:cNvPr>
          <p:cNvSpPr txBox="1"/>
          <p:nvPr/>
        </p:nvSpPr>
        <p:spPr>
          <a:xfrm>
            <a:off x="457199" y="383061"/>
            <a:ext cx="6876819" cy="1231106"/>
          </a:xfrm>
          <a:prstGeom prst="rect">
            <a:avLst/>
          </a:prstGeom>
          <a:noFill/>
        </p:spPr>
        <p:txBody>
          <a:bodyPr wrap="none" rtlCol="0">
            <a:spAutoFit/>
          </a:bodyPr>
          <a:lstStyle/>
          <a:p>
            <a:r>
              <a:rPr lang="en-US" sz="2800" dirty="0">
                <a:cs typeface="Calibri"/>
              </a:rPr>
              <a:t>Step 1 Create an account on </a:t>
            </a:r>
            <a:r>
              <a:rPr lang="en-US" sz="2800" dirty="0">
                <a:hlinkClick r:id="rId2"/>
              </a:rPr>
              <a:t>https://ifttt.com/</a:t>
            </a:r>
            <a:endParaRPr lang="en-US" sz="2800" dirty="0">
              <a:cs typeface="Calibri"/>
            </a:endParaRPr>
          </a:p>
          <a:p>
            <a:r>
              <a:rPr lang="en-US" sz="2800" dirty="0">
                <a:cs typeface="Calibri"/>
              </a:rPr>
              <a:t>Step 2 Create an IFTTT Webhook</a:t>
            </a:r>
          </a:p>
          <a:p>
            <a:endParaRPr lang="en-US" dirty="0"/>
          </a:p>
        </p:txBody>
      </p:sp>
      <p:pic>
        <p:nvPicPr>
          <p:cNvPr id="6" name="Picture 5">
            <a:extLst>
              <a:ext uri="{FF2B5EF4-FFF2-40B4-BE49-F238E27FC236}">
                <a16:creationId xmlns:a16="http://schemas.microsoft.com/office/drawing/2014/main" id="{2EBFA1E6-7E36-C04D-9839-2245D40B45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86800" y="518194"/>
            <a:ext cx="3378200" cy="5308600"/>
          </a:xfrm>
          <a:prstGeom prst="rect">
            <a:avLst/>
          </a:prstGeom>
        </p:spPr>
      </p:pic>
      <p:pic>
        <p:nvPicPr>
          <p:cNvPr id="5" name="Picture 4">
            <a:extLst>
              <a:ext uri="{FF2B5EF4-FFF2-40B4-BE49-F238E27FC236}">
                <a16:creationId xmlns:a16="http://schemas.microsoft.com/office/drawing/2014/main" id="{057F2BD2-2724-0B4A-8E91-DDC16F9542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2428" y="1162684"/>
            <a:ext cx="1463180" cy="876300"/>
          </a:xfrm>
          <a:prstGeom prst="rect">
            <a:avLst/>
          </a:prstGeom>
        </p:spPr>
      </p:pic>
      <p:pic>
        <p:nvPicPr>
          <p:cNvPr id="10" name="Picture 9">
            <a:extLst>
              <a:ext uri="{FF2B5EF4-FFF2-40B4-BE49-F238E27FC236}">
                <a16:creationId xmlns:a16="http://schemas.microsoft.com/office/drawing/2014/main" id="{CF56B174-3207-1143-A6AF-6EFE04FFC4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0072" y="1614167"/>
            <a:ext cx="5170765" cy="4473270"/>
          </a:xfrm>
          <a:prstGeom prst="rect">
            <a:avLst/>
          </a:prstGeom>
        </p:spPr>
      </p:pic>
    </p:spTree>
    <p:extLst>
      <p:ext uri="{BB962C8B-B14F-4D97-AF65-F5344CB8AC3E}">
        <p14:creationId xmlns:p14="http://schemas.microsoft.com/office/powerpoint/2010/main" val="3952801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THANK YOU</a:t>
            </a:r>
          </a:p>
        </p:txBody>
      </p:sp>
      <p:sp>
        <p:nvSpPr>
          <p:cNvPr id="3" name="Slide Number Placeholder 2"/>
          <p:cNvSpPr>
            <a:spLocks noGrp="1"/>
          </p:cNvSpPr>
          <p:nvPr>
            <p:ph type="sldNum" sz="quarter" idx="11"/>
          </p:nvPr>
        </p:nvSpPr>
        <p:spPr/>
        <p:txBody>
          <a:bodyPr/>
          <a:lstStyle/>
          <a:p>
            <a:fld id="{709706AD-4041-4E56-99A4-8EC6B3EC1E53}" type="slidenum">
              <a:rPr lang="en-US" smtClean="0"/>
              <a:pPr/>
              <a:t>14</a:t>
            </a:fld>
            <a:endParaRPr lang="en-US" dirty="0"/>
          </a:p>
        </p:txBody>
      </p:sp>
    </p:spTree>
    <p:extLst>
      <p:ext uri="{BB962C8B-B14F-4D97-AF65-F5344CB8AC3E}">
        <p14:creationId xmlns:p14="http://schemas.microsoft.com/office/powerpoint/2010/main" val="2416026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28CDFE8-C0C8-429C-8583-5B69F0D1C446}"/>
              </a:ext>
            </a:extLst>
          </p:cNvPr>
          <p:cNvSpPr>
            <a:spLocks noGrp="1"/>
          </p:cNvSpPr>
          <p:nvPr>
            <p:ph type="title"/>
          </p:nvPr>
        </p:nvSpPr>
        <p:spPr>
          <a:xfrm>
            <a:off x="1097280" y="286603"/>
            <a:ext cx="10058400" cy="1450757"/>
          </a:xfrm>
        </p:spPr>
        <p:txBody>
          <a:bodyPr/>
          <a:lstStyle/>
          <a:p>
            <a:r>
              <a:rPr lang="en-US" dirty="0"/>
              <a:t>What is the internet?</a:t>
            </a:r>
          </a:p>
        </p:txBody>
      </p:sp>
      <p:pic>
        <p:nvPicPr>
          <p:cNvPr id="4" name="Content Placeholder 3">
            <a:extLst>
              <a:ext uri="{FF2B5EF4-FFF2-40B4-BE49-F238E27FC236}">
                <a16:creationId xmlns:a16="http://schemas.microsoft.com/office/drawing/2014/main" id="{3175E3A9-2DC4-4649-8680-D0A0243D6FD1}"/>
              </a:ext>
            </a:extLst>
          </p:cNvPr>
          <p:cNvPicPr>
            <a:picLocks noGrp="1" noChangeAspect="1"/>
          </p:cNvPicPr>
          <p:nvPr>
            <p:ph idx="1"/>
          </p:nvPr>
        </p:nvPicPr>
        <p:blipFill>
          <a:blip r:embed="rId2"/>
          <a:stretch>
            <a:fillRect/>
          </a:stretch>
        </p:blipFill>
        <p:spPr>
          <a:xfrm>
            <a:off x="2435324" y="1845734"/>
            <a:ext cx="7382311" cy="4023360"/>
          </a:xfrm>
          <a:prstGeom prst="rect">
            <a:avLst/>
          </a:prstGeom>
          <a:noFill/>
        </p:spPr>
      </p:pic>
    </p:spTree>
    <p:extLst>
      <p:ext uri="{BB962C8B-B14F-4D97-AF65-F5344CB8AC3E}">
        <p14:creationId xmlns:p14="http://schemas.microsoft.com/office/powerpoint/2010/main" val="2018058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64297-D731-9445-B1C2-3B0E4D839644}"/>
              </a:ext>
            </a:extLst>
          </p:cNvPr>
          <p:cNvSpPr>
            <a:spLocks noGrp="1"/>
          </p:cNvSpPr>
          <p:nvPr>
            <p:ph type="title"/>
          </p:nvPr>
        </p:nvSpPr>
        <p:spPr>
          <a:xfrm>
            <a:off x="1097280" y="286603"/>
            <a:ext cx="10058400" cy="1450757"/>
          </a:xfrm>
        </p:spPr>
        <p:txBody>
          <a:bodyPr anchor="b">
            <a:normAutofit/>
          </a:bodyPr>
          <a:lstStyle/>
          <a:p>
            <a:r>
              <a:rPr lang="en-US" dirty="0"/>
              <a:t>traceroute</a:t>
            </a:r>
          </a:p>
        </p:txBody>
      </p:sp>
      <p:sp>
        <p:nvSpPr>
          <p:cNvPr id="3" name="Content Placeholder 2">
            <a:extLst>
              <a:ext uri="{FF2B5EF4-FFF2-40B4-BE49-F238E27FC236}">
                <a16:creationId xmlns:a16="http://schemas.microsoft.com/office/drawing/2014/main" id="{648F18B1-C6D8-C242-9F72-286A71FA4362}"/>
              </a:ext>
            </a:extLst>
          </p:cNvPr>
          <p:cNvSpPr>
            <a:spLocks noGrp="1"/>
          </p:cNvSpPr>
          <p:nvPr>
            <p:ph sz="half" idx="1"/>
          </p:nvPr>
        </p:nvSpPr>
        <p:spPr>
          <a:xfrm>
            <a:off x="1097278" y="1845734"/>
            <a:ext cx="4937760" cy="4023360"/>
          </a:xfrm>
        </p:spPr>
        <p:txBody>
          <a:bodyPr>
            <a:normAutofit/>
          </a:bodyPr>
          <a:lstStyle/>
          <a:p>
            <a:r>
              <a:rPr lang="en-US" b="1" dirty="0"/>
              <a:t>For MAC:</a:t>
            </a:r>
            <a:endParaRPr lang="en-US" dirty="0"/>
          </a:p>
          <a:p>
            <a:pPr marL="749808" lvl="1" indent="-457200">
              <a:buFont typeface="+mj-lt"/>
              <a:buAutoNum type="arabicPeriod"/>
            </a:pPr>
            <a:r>
              <a:rPr lang="en-US" sz="2000"/>
              <a:t>Open Network Utility</a:t>
            </a:r>
          </a:p>
          <a:p>
            <a:pPr marL="749808" lvl="1" indent="-457200">
              <a:buFont typeface="+mj-lt"/>
              <a:buAutoNum type="arabicPeriod"/>
            </a:pPr>
            <a:r>
              <a:rPr lang="en-US" sz="2000"/>
              <a:t>Click “Traceroute”</a:t>
            </a:r>
          </a:p>
          <a:p>
            <a:pPr marL="749808" lvl="1" indent="-457200">
              <a:buFont typeface="+mj-lt"/>
              <a:buAutoNum type="arabicPeriod"/>
            </a:pPr>
            <a:r>
              <a:rPr lang="en-US" sz="2000"/>
              <a:t>Enter a domain name</a:t>
            </a:r>
          </a:p>
          <a:p>
            <a:pPr marL="749808" lvl="1" indent="-457200">
              <a:buFont typeface="+mj-lt"/>
              <a:buAutoNum type="arabicPeriod"/>
            </a:pPr>
            <a:r>
              <a:rPr lang="en-US" sz="2000"/>
              <a:t>Click “Trace”</a:t>
            </a:r>
          </a:p>
          <a:p>
            <a:r>
              <a:rPr lang="en-US" b="1"/>
              <a:t>For </a:t>
            </a:r>
            <a:r>
              <a:rPr lang="en-US" b="1" dirty="0"/>
              <a:t>PC:</a:t>
            </a:r>
            <a:endParaRPr lang="en-US" dirty="0"/>
          </a:p>
          <a:p>
            <a:pPr marL="749808" lvl="1" indent="-457200">
              <a:buFont typeface="+mj-lt"/>
              <a:buAutoNum type="arabicPeriod"/>
            </a:pPr>
            <a:r>
              <a:rPr lang="en-US" sz="2000"/>
              <a:t>Open Command Prompt</a:t>
            </a:r>
          </a:p>
          <a:p>
            <a:pPr marL="749808" lvl="1" indent="-457200">
              <a:buFont typeface="+mj-lt"/>
              <a:buAutoNum type="arabicPeriod"/>
            </a:pPr>
            <a:r>
              <a:rPr lang="en-US" sz="2000"/>
              <a:t>Type: “tracert” followed by a space and then the domain name for which you want to perform a traceroute</a:t>
            </a:r>
          </a:p>
          <a:p>
            <a:endParaRPr lang="en-US" dirty="0"/>
          </a:p>
        </p:txBody>
      </p:sp>
      <p:pic>
        <p:nvPicPr>
          <p:cNvPr id="4" name="Picture 3">
            <a:extLst>
              <a:ext uri="{FF2B5EF4-FFF2-40B4-BE49-F238E27FC236}">
                <a16:creationId xmlns:a16="http://schemas.microsoft.com/office/drawing/2014/main" id="{F9215167-9320-794E-A2F3-92F5D881DAA3}"/>
              </a:ext>
            </a:extLst>
          </p:cNvPr>
          <p:cNvPicPr>
            <a:picLocks noChangeAspect="1"/>
          </p:cNvPicPr>
          <p:nvPr/>
        </p:nvPicPr>
        <p:blipFill>
          <a:blip r:embed="rId2"/>
          <a:stretch>
            <a:fillRect/>
          </a:stretch>
        </p:blipFill>
        <p:spPr>
          <a:xfrm>
            <a:off x="6217920" y="2376087"/>
            <a:ext cx="4937760" cy="2962656"/>
          </a:xfrm>
          <a:prstGeom prst="rect">
            <a:avLst/>
          </a:prstGeom>
          <a:noFill/>
        </p:spPr>
      </p:pic>
    </p:spTree>
    <p:extLst>
      <p:ext uri="{BB962C8B-B14F-4D97-AF65-F5344CB8AC3E}">
        <p14:creationId xmlns:p14="http://schemas.microsoft.com/office/powerpoint/2010/main" val="3186794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F5998B06-1317-47E0-8457-3E7A86137E0A}"/>
              </a:ext>
            </a:extLst>
          </p:cNvPr>
          <p:cNvSpPr>
            <a:spLocks noGrp="1"/>
          </p:cNvSpPr>
          <p:nvPr>
            <p:ph type="title"/>
          </p:nvPr>
        </p:nvSpPr>
        <p:spPr>
          <a:xfrm>
            <a:off x="1097280" y="286603"/>
            <a:ext cx="10058400" cy="1450757"/>
          </a:xfrm>
        </p:spPr>
        <p:txBody>
          <a:bodyPr/>
          <a:lstStyle/>
          <a:p>
            <a:r>
              <a:rPr lang="en-US" dirty="0"/>
              <a:t>HTTP Requests</a:t>
            </a:r>
          </a:p>
        </p:txBody>
      </p:sp>
      <p:pic>
        <p:nvPicPr>
          <p:cNvPr id="4" name="Content Placeholder 3">
            <a:extLst>
              <a:ext uri="{FF2B5EF4-FFF2-40B4-BE49-F238E27FC236}">
                <a16:creationId xmlns:a16="http://schemas.microsoft.com/office/drawing/2014/main" id="{3959FB53-6A9C-9B41-88EF-DF3F1A2B9719}"/>
              </a:ext>
            </a:extLst>
          </p:cNvPr>
          <p:cNvPicPr>
            <a:picLocks noGrp="1" noChangeAspect="1"/>
          </p:cNvPicPr>
          <p:nvPr>
            <p:ph sz="half" idx="1"/>
          </p:nvPr>
        </p:nvPicPr>
        <p:blipFill>
          <a:blip r:embed="rId3"/>
          <a:stretch>
            <a:fillRect/>
          </a:stretch>
        </p:blipFill>
        <p:spPr>
          <a:xfrm>
            <a:off x="74967" y="2182149"/>
            <a:ext cx="5899114" cy="3686946"/>
          </a:xfrm>
          <a:prstGeom prst="rect">
            <a:avLst/>
          </a:prstGeom>
          <a:noFill/>
        </p:spPr>
      </p:pic>
      <p:sp>
        <p:nvSpPr>
          <p:cNvPr id="11" name="Content Placeholder 3">
            <a:extLst>
              <a:ext uri="{FF2B5EF4-FFF2-40B4-BE49-F238E27FC236}">
                <a16:creationId xmlns:a16="http://schemas.microsoft.com/office/drawing/2014/main" id="{DFDDC2A0-0DC5-45D1-ADE7-1E245D98BC24}"/>
              </a:ext>
            </a:extLst>
          </p:cNvPr>
          <p:cNvSpPr>
            <a:spLocks noGrp="1"/>
          </p:cNvSpPr>
          <p:nvPr>
            <p:ph sz="half" idx="2"/>
          </p:nvPr>
        </p:nvSpPr>
        <p:spPr>
          <a:xfrm>
            <a:off x="5256566" y="1845735"/>
            <a:ext cx="5899114" cy="3154528"/>
          </a:xfrm>
        </p:spPr>
        <p:txBody>
          <a:bodyPr>
            <a:normAutofit lnSpcReduction="10000"/>
          </a:bodyPr>
          <a:lstStyle/>
          <a:p>
            <a:r>
              <a:rPr lang="en-US" dirty="0"/>
              <a:t>HTTP stands for Hypertext Transfer Protocol. </a:t>
            </a:r>
          </a:p>
          <a:p>
            <a:r>
              <a:rPr lang="en-US" dirty="0"/>
              <a:t>HTTP works as a request-response protocol between a client and server.</a:t>
            </a:r>
          </a:p>
          <a:p>
            <a:endParaRPr lang="en-US" dirty="0"/>
          </a:p>
          <a:p>
            <a:endParaRPr lang="en-US" dirty="0"/>
          </a:p>
          <a:p>
            <a:endParaRPr lang="en-US" dirty="0"/>
          </a:p>
          <a:p>
            <a:r>
              <a:rPr lang="en-US" dirty="0"/>
              <a:t>The most commonly used HTTP methods are POST, GET, PUT, PATCH, and DELETE</a:t>
            </a:r>
          </a:p>
          <a:p>
            <a:endParaRPr lang="en-US" dirty="0"/>
          </a:p>
          <a:p>
            <a:endParaRPr lang="en-US" dirty="0"/>
          </a:p>
        </p:txBody>
      </p:sp>
      <p:pic>
        <p:nvPicPr>
          <p:cNvPr id="5" name="Picture 4">
            <a:extLst>
              <a:ext uri="{FF2B5EF4-FFF2-40B4-BE49-F238E27FC236}">
                <a16:creationId xmlns:a16="http://schemas.microsoft.com/office/drawing/2014/main" id="{41AB320E-41B8-6D47-AEA2-9CDA859FA4D4}"/>
              </a:ext>
            </a:extLst>
          </p:cNvPr>
          <p:cNvPicPr>
            <a:picLocks noChangeAspect="1"/>
          </p:cNvPicPr>
          <p:nvPr/>
        </p:nvPicPr>
        <p:blipFill>
          <a:blip r:embed="rId4"/>
          <a:stretch>
            <a:fillRect/>
          </a:stretch>
        </p:blipFill>
        <p:spPr>
          <a:xfrm>
            <a:off x="6374022" y="2878173"/>
            <a:ext cx="2987864" cy="1260775"/>
          </a:xfrm>
          <a:prstGeom prst="rect">
            <a:avLst/>
          </a:prstGeom>
        </p:spPr>
      </p:pic>
      <p:sp>
        <p:nvSpPr>
          <p:cNvPr id="6" name="TextBox 5">
            <a:extLst>
              <a:ext uri="{FF2B5EF4-FFF2-40B4-BE49-F238E27FC236}">
                <a16:creationId xmlns:a16="http://schemas.microsoft.com/office/drawing/2014/main" id="{ACE019D2-1E4C-8A4B-899A-A745818F6B8E}"/>
              </a:ext>
            </a:extLst>
          </p:cNvPr>
          <p:cNvSpPr txBox="1"/>
          <p:nvPr/>
        </p:nvSpPr>
        <p:spPr>
          <a:xfrm>
            <a:off x="5405377" y="5671595"/>
            <a:ext cx="184731" cy="369332"/>
          </a:xfrm>
          <a:prstGeom prst="rect">
            <a:avLst/>
          </a:prstGeom>
          <a:noFill/>
        </p:spPr>
        <p:txBody>
          <a:bodyPr wrap="none" rtlCol="0">
            <a:spAutoFit/>
          </a:bodyPr>
          <a:lstStyle/>
          <a:p>
            <a:endParaRPr lang="en-US" dirty="0"/>
          </a:p>
        </p:txBody>
      </p:sp>
      <p:pic>
        <p:nvPicPr>
          <p:cNvPr id="12" name="Picture 11">
            <a:extLst>
              <a:ext uri="{FF2B5EF4-FFF2-40B4-BE49-F238E27FC236}">
                <a16:creationId xmlns:a16="http://schemas.microsoft.com/office/drawing/2014/main" id="{21A1ABD1-563E-EB40-9BA9-4D1CF6CED63A}"/>
              </a:ext>
            </a:extLst>
          </p:cNvPr>
          <p:cNvPicPr>
            <a:picLocks noChangeAspect="1"/>
          </p:cNvPicPr>
          <p:nvPr/>
        </p:nvPicPr>
        <p:blipFill>
          <a:blip r:embed="rId5"/>
          <a:stretch>
            <a:fillRect/>
          </a:stretch>
        </p:blipFill>
        <p:spPr>
          <a:xfrm>
            <a:off x="8206123" y="4567914"/>
            <a:ext cx="3554766" cy="1726014"/>
          </a:xfrm>
          <a:prstGeom prst="rect">
            <a:avLst/>
          </a:prstGeom>
        </p:spPr>
      </p:pic>
    </p:spTree>
    <p:extLst>
      <p:ext uri="{BB962C8B-B14F-4D97-AF65-F5344CB8AC3E}">
        <p14:creationId xmlns:p14="http://schemas.microsoft.com/office/powerpoint/2010/main" val="3582897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 name="Picture 162"/>
          <p:cNvPicPr/>
          <p:nvPr/>
        </p:nvPicPr>
        <p:blipFill>
          <a:blip r:embed="rId3"/>
          <a:stretch/>
        </p:blipFill>
        <p:spPr>
          <a:xfrm>
            <a:off x="145352" y="995266"/>
            <a:ext cx="6152667" cy="4141027"/>
          </a:xfrm>
          <a:prstGeom prst="rect">
            <a:avLst/>
          </a:prstGeom>
        </p:spPr>
      </p:pic>
      <p:sp>
        <p:nvSpPr>
          <p:cNvPr id="161" name="TextShape 1"/>
          <p:cNvSpPr txBox="1"/>
          <p:nvPr/>
        </p:nvSpPr>
        <p:spPr>
          <a:xfrm>
            <a:off x="6411685" y="634946"/>
            <a:ext cx="5127171" cy="1450757"/>
          </a:xfrm>
          <a:prstGeom prst="rect">
            <a:avLst/>
          </a:prstGeom>
        </p:spPr>
        <p:txBody>
          <a:bodyPr vert="horz" lIns="91440" tIns="45720" rIns="91440" bIns="45720" rtlCol="0" anchor="b">
            <a:normAutofit/>
          </a:bodyPr>
          <a:lstStyle/>
          <a:p>
            <a:pPr>
              <a:lnSpc>
                <a:spcPct val="85000"/>
              </a:lnSpc>
              <a:spcBef>
                <a:spcPct val="0"/>
              </a:spcBef>
              <a:spcAft>
                <a:spcPts val="600"/>
              </a:spcAft>
            </a:pPr>
            <a:r>
              <a:rPr lang="en-US" sz="3400" b="0" strike="noStrike" spc="-50" dirty="0">
                <a:solidFill>
                  <a:schemeClr val="tx1">
                    <a:lumMod val="75000"/>
                    <a:lumOff val="25000"/>
                  </a:schemeClr>
                </a:solidFill>
                <a:uFill>
                  <a:solidFill>
                    <a:srgbClr val="FFFFFF"/>
                  </a:solidFill>
                </a:uFill>
                <a:latin typeface="+mj-lt"/>
                <a:ea typeface="+mj-ea"/>
                <a:cs typeface="+mj-cs"/>
              </a:rPr>
              <a:t>How does the Internet work
( Clients and Servers )</a:t>
            </a:r>
          </a:p>
        </p:txBody>
      </p:sp>
      <p:sp>
        <p:nvSpPr>
          <p:cNvPr id="162" name="TextShape 2"/>
          <p:cNvSpPr txBox="1"/>
          <p:nvPr/>
        </p:nvSpPr>
        <p:spPr>
          <a:xfrm>
            <a:off x="6411684" y="2198914"/>
            <a:ext cx="5127172" cy="3670180"/>
          </a:xfrm>
          <a:prstGeom prst="rect">
            <a:avLst/>
          </a:prstGeom>
        </p:spPr>
        <p:txBody>
          <a:bodyPr vert="horz" lIns="0" tIns="45720" rIns="0" bIns="45720" rtlCol="0">
            <a:normAutofit/>
          </a:bodyPr>
          <a:lstStyle/>
          <a:p>
            <a:pPr marL="431800" indent="-323850">
              <a:lnSpc>
                <a:spcPct val="90000"/>
              </a:lnSpc>
              <a:spcAft>
                <a:spcPts val="600"/>
              </a:spcAft>
              <a:buClr>
                <a:schemeClr val="accent1"/>
              </a:buClr>
              <a:buSzPct val="45000"/>
              <a:buFont typeface="Calibri" panose="020F0502020204030204" pitchFamily="34" charset="0"/>
              <a:buChar char=""/>
            </a:pPr>
            <a:r>
              <a:rPr lang="en-US" b="1" strike="noStrike" spc="-1" dirty="0">
                <a:solidFill>
                  <a:schemeClr val="tx1">
                    <a:lumMod val="75000"/>
                    <a:lumOff val="25000"/>
                  </a:schemeClr>
                </a:solidFill>
                <a:uFill>
                  <a:solidFill>
                    <a:srgbClr val="FFFFFF"/>
                  </a:solidFill>
                </a:uFill>
              </a:rPr>
              <a:t>TCP/IP</a:t>
            </a:r>
            <a:r>
              <a:rPr lang="en-US" b="0" strike="noStrike" spc="-1" dirty="0">
                <a:solidFill>
                  <a:schemeClr val="tx1">
                    <a:lumMod val="75000"/>
                    <a:lumOff val="25000"/>
                  </a:schemeClr>
                </a:solidFill>
                <a:uFill>
                  <a:solidFill>
                    <a:srgbClr val="FFFFFF"/>
                  </a:solidFill>
                </a:uFill>
              </a:rPr>
              <a:t> – A set of protocols for sending and receiving data using packets and addresses</a:t>
            </a:r>
            <a:endParaRPr lang="en-US" dirty="0">
              <a:solidFill>
                <a:schemeClr val="tx1">
                  <a:lumMod val="75000"/>
                  <a:lumOff val="25000"/>
                </a:schemeClr>
              </a:solidFill>
            </a:endParaRPr>
          </a:p>
          <a:p>
            <a:pPr marL="431800" indent="-323850">
              <a:lnSpc>
                <a:spcPct val="90000"/>
              </a:lnSpc>
              <a:spcAft>
                <a:spcPts val="600"/>
              </a:spcAft>
              <a:buClr>
                <a:schemeClr val="accent1"/>
              </a:buClr>
              <a:buSzPct val="45000"/>
              <a:buFont typeface="Calibri" panose="020F0502020204030204" pitchFamily="34" charset="0"/>
              <a:buChar char=""/>
            </a:pPr>
            <a:r>
              <a:rPr lang="en-US" b="1" strike="noStrike" spc="-1" dirty="0">
                <a:solidFill>
                  <a:schemeClr val="tx1">
                    <a:lumMod val="75000"/>
                    <a:lumOff val="25000"/>
                  </a:schemeClr>
                </a:solidFill>
                <a:uFill>
                  <a:solidFill>
                    <a:srgbClr val="FFFFFF"/>
                  </a:solidFill>
                </a:uFill>
              </a:rPr>
              <a:t>Client </a:t>
            </a:r>
            <a:r>
              <a:rPr lang="en-US" b="0" strike="noStrike" spc="-1" dirty="0">
                <a:solidFill>
                  <a:schemeClr val="tx1">
                    <a:lumMod val="75000"/>
                    <a:lumOff val="25000"/>
                  </a:schemeClr>
                </a:solidFill>
                <a:uFill>
                  <a:solidFill>
                    <a:srgbClr val="FFFFFF"/>
                  </a:solidFill>
                </a:uFill>
              </a:rPr>
              <a:t>– A program that ‘connects’ to servers to start </a:t>
            </a:r>
            <a:r>
              <a:rPr lang="en-US" spc="-1" dirty="0">
                <a:solidFill>
                  <a:schemeClr val="tx1">
                    <a:lumMod val="75000"/>
                    <a:lumOff val="25000"/>
                  </a:schemeClr>
                </a:solidFill>
                <a:uFill>
                  <a:solidFill>
                    <a:srgbClr val="FFFFFF"/>
                  </a:solidFill>
                </a:uFill>
              </a:rPr>
              <a:t>communication</a:t>
            </a:r>
            <a:br>
              <a:rPr lang="en-US" spc="-1" dirty="0">
                <a:solidFill>
                  <a:schemeClr val="tx1">
                    <a:lumMod val="75000"/>
                    <a:lumOff val="25000"/>
                  </a:schemeClr>
                </a:solidFill>
              </a:rPr>
            </a:br>
            <a:r>
              <a:rPr lang="en-US" b="1" i="1" spc="-1" dirty="0">
                <a:solidFill>
                  <a:schemeClr val="tx1">
                    <a:lumMod val="75000"/>
                    <a:lumOff val="25000"/>
                  </a:schemeClr>
                </a:solidFill>
                <a:uFill>
                  <a:solidFill>
                    <a:srgbClr val="FFFFFF"/>
                  </a:solidFill>
                </a:uFill>
              </a:rPr>
              <a:t>web</a:t>
            </a:r>
            <a:r>
              <a:rPr lang="en-US" b="1" i="1" strike="noStrike" spc="-1" dirty="0">
                <a:solidFill>
                  <a:schemeClr val="tx1">
                    <a:lumMod val="75000"/>
                    <a:lumOff val="25000"/>
                  </a:schemeClr>
                </a:solidFill>
                <a:uFill>
                  <a:solidFill>
                    <a:srgbClr val="FFFFFF"/>
                  </a:solidFill>
                </a:uFill>
              </a:rPr>
              <a:t> browsers</a:t>
            </a:r>
            <a:r>
              <a:rPr lang="en-US" b="0" i="1" strike="noStrike" spc="-1" dirty="0">
                <a:solidFill>
                  <a:schemeClr val="tx1">
                    <a:lumMod val="75000"/>
                    <a:lumOff val="25000"/>
                  </a:schemeClr>
                </a:solidFill>
                <a:uFill>
                  <a:solidFill>
                    <a:srgbClr val="FFFFFF"/>
                  </a:solidFill>
                </a:uFill>
              </a:rPr>
              <a:t> are a client program</a:t>
            </a:r>
            <a:endParaRPr lang="en-US" b="0" strike="noStrike" spc="-1" dirty="0">
              <a:solidFill>
                <a:schemeClr val="tx1">
                  <a:lumMod val="75000"/>
                  <a:lumOff val="25000"/>
                </a:schemeClr>
              </a:solidFill>
            </a:endParaRPr>
          </a:p>
          <a:p>
            <a:pPr marL="431800" indent="-323850">
              <a:lnSpc>
                <a:spcPct val="90000"/>
              </a:lnSpc>
              <a:spcAft>
                <a:spcPts val="600"/>
              </a:spcAft>
              <a:buClr>
                <a:schemeClr val="accent1"/>
              </a:buClr>
              <a:buSzPct val="45000"/>
              <a:buFont typeface="Calibri" panose="020F0502020204030204" pitchFamily="34" charset="0"/>
              <a:buChar char=""/>
            </a:pPr>
            <a:r>
              <a:rPr lang="en-US" b="1" strike="noStrike" spc="-1" dirty="0">
                <a:solidFill>
                  <a:schemeClr val="tx1">
                    <a:lumMod val="75000"/>
                    <a:lumOff val="25000"/>
                  </a:schemeClr>
                </a:solidFill>
                <a:uFill>
                  <a:solidFill>
                    <a:srgbClr val="FFFFFF"/>
                  </a:solidFill>
                </a:uFill>
              </a:rPr>
              <a:t>Server</a:t>
            </a:r>
            <a:r>
              <a:rPr lang="en-US" b="0" strike="noStrike" spc="-1" dirty="0">
                <a:solidFill>
                  <a:schemeClr val="tx1">
                    <a:lumMod val="75000"/>
                    <a:lumOff val="25000"/>
                  </a:schemeClr>
                </a:solidFill>
                <a:uFill>
                  <a:solidFill>
                    <a:srgbClr val="FFFFFF"/>
                  </a:solidFill>
                </a:uFill>
              </a:rPr>
              <a:t> – A program that ‘accepts’ connections from client </a:t>
            </a:r>
            <a:r>
              <a:rPr lang="en-US" spc="-1" dirty="0">
                <a:solidFill>
                  <a:schemeClr val="tx1">
                    <a:lumMod val="75000"/>
                    <a:lumOff val="25000"/>
                  </a:schemeClr>
                </a:solidFill>
                <a:uFill>
                  <a:solidFill>
                    <a:srgbClr val="FFFFFF"/>
                  </a:solidFill>
                </a:uFill>
              </a:rPr>
              <a:t>programs</a:t>
            </a:r>
            <a:br>
              <a:rPr lang="en-US" spc="-1" dirty="0">
                <a:solidFill>
                  <a:schemeClr val="tx1">
                    <a:lumMod val="75000"/>
                    <a:lumOff val="25000"/>
                  </a:schemeClr>
                </a:solidFill>
              </a:rPr>
            </a:br>
            <a:r>
              <a:rPr lang="en-US" b="1" i="1" spc="-1" dirty="0">
                <a:solidFill>
                  <a:schemeClr val="tx1">
                    <a:lumMod val="75000"/>
                    <a:lumOff val="25000"/>
                  </a:schemeClr>
                </a:solidFill>
                <a:uFill>
                  <a:solidFill>
                    <a:srgbClr val="FFFFFF"/>
                  </a:solidFill>
                </a:uFill>
              </a:rPr>
              <a:t>web</a:t>
            </a:r>
            <a:r>
              <a:rPr lang="en-US" b="1" i="1" strike="noStrike" spc="-1" dirty="0">
                <a:solidFill>
                  <a:schemeClr val="tx1">
                    <a:lumMod val="75000"/>
                    <a:lumOff val="25000"/>
                  </a:schemeClr>
                </a:solidFill>
                <a:uFill>
                  <a:solidFill>
                    <a:srgbClr val="FFFFFF"/>
                  </a:solidFill>
                </a:uFill>
              </a:rPr>
              <a:t> servers</a:t>
            </a:r>
            <a:r>
              <a:rPr lang="en-US" b="0" i="1" strike="noStrike" spc="-1" dirty="0">
                <a:solidFill>
                  <a:schemeClr val="tx1">
                    <a:lumMod val="75000"/>
                    <a:lumOff val="25000"/>
                  </a:schemeClr>
                </a:solidFill>
                <a:uFill>
                  <a:solidFill>
                    <a:srgbClr val="FFFFFF"/>
                  </a:solidFill>
                </a:uFill>
              </a:rPr>
              <a:t> handle connections </a:t>
            </a:r>
            <a:r>
              <a:rPr lang="en-US" i="1" spc="-1" dirty="0">
                <a:solidFill>
                  <a:schemeClr val="tx1">
                    <a:lumMod val="75000"/>
                    <a:lumOff val="25000"/>
                  </a:schemeClr>
                </a:solidFill>
                <a:uFill>
                  <a:solidFill>
                    <a:srgbClr val="FFFFFF"/>
                  </a:solidFill>
                </a:uFill>
              </a:rPr>
              <a:t>from a</a:t>
            </a:r>
            <a:r>
              <a:rPr lang="en-US" b="0" i="1" strike="noStrike" spc="-1" dirty="0">
                <a:solidFill>
                  <a:schemeClr val="tx1">
                    <a:lumMod val="75000"/>
                    <a:lumOff val="25000"/>
                  </a:schemeClr>
                </a:solidFill>
                <a:uFill>
                  <a:solidFill>
                    <a:srgbClr val="FFFFFF"/>
                  </a:solidFill>
                </a:uFill>
              </a:rPr>
              <a:t> web browser</a:t>
            </a:r>
            <a:endParaRPr lang="en-US" b="0" strike="noStrike" spc="-1" dirty="0">
              <a:solidFill>
                <a:schemeClr val="tx1">
                  <a:lumMod val="75000"/>
                  <a:lumOff val="25000"/>
                </a:schemeClr>
              </a:solidFill>
            </a:endParaRPr>
          </a:p>
        </p:txBody>
      </p:sp>
    </p:spTree>
    <p:extLst>
      <p:ext uri="{BB962C8B-B14F-4D97-AF65-F5344CB8AC3E}">
        <p14:creationId xmlns:p14="http://schemas.microsoft.com/office/powerpoint/2010/main" val="302014756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EC2E3-F636-F443-9363-B16179BB45FA}"/>
              </a:ext>
            </a:extLst>
          </p:cNvPr>
          <p:cNvSpPr>
            <a:spLocks noGrp="1"/>
          </p:cNvSpPr>
          <p:nvPr>
            <p:ph type="title"/>
          </p:nvPr>
        </p:nvSpPr>
        <p:spPr/>
        <p:txBody>
          <a:bodyPr/>
          <a:lstStyle/>
          <a:p>
            <a:r>
              <a:rPr lang="en-US" dirty="0"/>
              <a:t>How HTTP Requests Work</a:t>
            </a:r>
          </a:p>
        </p:txBody>
      </p:sp>
      <p:pic>
        <p:nvPicPr>
          <p:cNvPr id="4" name="Picture 3">
            <a:extLst>
              <a:ext uri="{FF2B5EF4-FFF2-40B4-BE49-F238E27FC236}">
                <a16:creationId xmlns:a16="http://schemas.microsoft.com/office/drawing/2014/main" id="{8DA0EDE8-5E8E-784D-8E70-FA15D7128EF9}"/>
              </a:ext>
            </a:extLst>
          </p:cNvPr>
          <p:cNvPicPr>
            <a:picLocks noChangeAspect="1"/>
          </p:cNvPicPr>
          <p:nvPr/>
        </p:nvPicPr>
        <p:blipFill>
          <a:blip r:embed="rId2"/>
          <a:stretch>
            <a:fillRect/>
          </a:stretch>
        </p:blipFill>
        <p:spPr>
          <a:xfrm>
            <a:off x="2827282" y="2035324"/>
            <a:ext cx="6429381" cy="3786357"/>
          </a:xfrm>
          <a:prstGeom prst="rect">
            <a:avLst/>
          </a:prstGeom>
        </p:spPr>
      </p:pic>
    </p:spTree>
    <p:extLst>
      <p:ext uri="{BB962C8B-B14F-4D97-AF65-F5344CB8AC3E}">
        <p14:creationId xmlns:p14="http://schemas.microsoft.com/office/powerpoint/2010/main" val="814371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BCCC5633-B6E5-442D-BA6C-69E1630C4042}"/>
              </a:ext>
            </a:extLst>
          </p:cNvPr>
          <p:cNvSpPr>
            <a:spLocks noGrp="1"/>
          </p:cNvSpPr>
          <p:nvPr>
            <p:ph type="title"/>
          </p:nvPr>
        </p:nvSpPr>
        <p:spPr>
          <a:xfrm>
            <a:off x="1097280" y="286603"/>
            <a:ext cx="10058400" cy="1450757"/>
          </a:xfrm>
        </p:spPr>
        <p:txBody>
          <a:bodyPr/>
          <a:lstStyle/>
          <a:p>
            <a:r>
              <a:rPr lang="en-US" dirty="0"/>
              <a:t>Data Center</a:t>
            </a:r>
          </a:p>
        </p:txBody>
      </p:sp>
      <p:pic>
        <p:nvPicPr>
          <p:cNvPr id="5" name="Content Placeholder 4">
            <a:extLst>
              <a:ext uri="{FF2B5EF4-FFF2-40B4-BE49-F238E27FC236}">
                <a16:creationId xmlns:a16="http://schemas.microsoft.com/office/drawing/2014/main" id="{5450201C-2EEE-8541-BD9D-759190730660}"/>
              </a:ext>
            </a:extLst>
          </p:cNvPr>
          <p:cNvPicPr>
            <a:picLocks noGrp="1" noChangeAspect="1"/>
          </p:cNvPicPr>
          <p:nvPr>
            <p:ph idx="1"/>
          </p:nvPr>
        </p:nvPicPr>
        <p:blipFill rotWithShape="1">
          <a:blip r:embed="rId3"/>
          <a:srcRect t="7245" b="26088"/>
          <a:stretch/>
        </p:blipFill>
        <p:spPr>
          <a:xfrm>
            <a:off x="1097280" y="1845734"/>
            <a:ext cx="10058400" cy="4023360"/>
          </a:xfrm>
          <a:prstGeom prst="rect">
            <a:avLst/>
          </a:prstGeom>
          <a:noFill/>
        </p:spPr>
      </p:pic>
    </p:spTree>
    <p:extLst>
      <p:ext uri="{BB962C8B-B14F-4D97-AF65-F5344CB8AC3E}">
        <p14:creationId xmlns:p14="http://schemas.microsoft.com/office/powerpoint/2010/main" val="3461388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ED676-C464-AB44-9F52-747D608F213D}"/>
              </a:ext>
            </a:extLst>
          </p:cNvPr>
          <p:cNvSpPr>
            <a:spLocks noGrp="1"/>
          </p:cNvSpPr>
          <p:nvPr>
            <p:ph type="title"/>
          </p:nvPr>
        </p:nvSpPr>
        <p:spPr/>
        <p:txBody>
          <a:bodyPr/>
          <a:lstStyle/>
          <a:p>
            <a:r>
              <a:rPr lang="en-US" dirty="0"/>
              <a:t>What is HTML?</a:t>
            </a:r>
          </a:p>
        </p:txBody>
      </p:sp>
      <p:sp>
        <p:nvSpPr>
          <p:cNvPr id="3" name="Content Placeholder 2">
            <a:extLst>
              <a:ext uri="{FF2B5EF4-FFF2-40B4-BE49-F238E27FC236}">
                <a16:creationId xmlns:a16="http://schemas.microsoft.com/office/drawing/2014/main" id="{2796F2E5-1810-F54E-9CF3-DF51973D14A0}"/>
              </a:ext>
            </a:extLst>
          </p:cNvPr>
          <p:cNvSpPr>
            <a:spLocks noGrp="1"/>
          </p:cNvSpPr>
          <p:nvPr>
            <p:ph idx="1"/>
          </p:nvPr>
        </p:nvSpPr>
        <p:spPr/>
        <p:txBody>
          <a:bodyPr/>
          <a:lstStyle/>
          <a:p>
            <a:pPr lvl="1">
              <a:buFont typeface="Wingdings" pitchFamily="2" charset="2"/>
              <a:buChar char="q"/>
            </a:pPr>
            <a:r>
              <a:rPr lang="en-US" dirty="0"/>
              <a:t>  HTML stands for Hyper Text Markup Language</a:t>
            </a:r>
          </a:p>
          <a:p>
            <a:pPr lvl="1">
              <a:buFont typeface="Wingdings" pitchFamily="2" charset="2"/>
              <a:buChar char="q"/>
            </a:pPr>
            <a:r>
              <a:rPr lang="en-US" dirty="0"/>
              <a:t>  HTML describes the structure of a Web page</a:t>
            </a:r>
          </a:p>
          <a:p>
            <a:pPr lvl="1">
              <a:buFont typeface="Wingdings" pitchFamily="2" charset="2"/>
              <a:buChar char="q"/>
            </a:pPr>
            <a:r>
              <a:rPr lang="en-US" dirty="0"/>
              <a:t>  HTML elements tell the browser how to display the content</a:t>
            </a:r>
          </a:p>
          <a:p>
            <a:pPr lvl="1">
              <a:buFont typeface="Wingdings" pitchFamily="2" charset="2"/>
              <a:buChar char="q"/>
            </a:pPr>
            <a:r>
              <a:rPr lang="en-US" dirty="0"/>
              <a:t>  HTML elements are represented by tags</a:t>
            </a:r>
          </a:p>
          <a:p>
            <a:pPr lvl="1">
              <a:buFont typeface="Wingdings" pitchFamily="2" charset="2"/>
              <a:buChar char="q"/>
            </a:pPr>
            <a:r>
              <a:rPr lang="en-US" dirty="0"/>
              <a:t>  HTML tags label pieces of content such as "heading", "paragraph", "table", and so on</a:t>
            </a:r>
          </a:p>
          <a:p>
            <a:pPr lvl="1">
              <a:buFont typeface="Wingdings" pitchFamily="2" charset="2"/>
              <a:buChar char="q"/>
            </a:pPr>
            <a:r>
              <a:rPr lang="en-US" dirty="0"/>
              <a:t>  Browsers do not display the HTML tags, but use them to render the content of the page</a:t>
            </a:r>
          </a:p>
        </p:txBody>
      </p:sp>
    </p:spTree>
    <p:extLst>
      <p:ext uri="{BB962C8B-B14F-4D97-AF65-F5344CB8AC3E}">
        <p14:creationId xmlns:p14="http://schemas.microsoft.com/office/powerpoint/2010/main" val="2255392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C3315-F486-B447-BBE9-933499EAB1D2}"/>
              </a:ext>
            </a:extLst>
          </p:cNvPr>
          <p:cNvSpPr>
            <a:spLocks noGrp="1"/>
          </p:cNvSpPr>
          <p:nvPr>
            <p:ph type="title"/>
          </p:nvPr>
        </p:nvSpPr>
        <p:spPr>
          <a:xfrm>
            <a:off x="1066800" y="-121195"/>
            <a:ext cx="10058400" cy="1450757"/>
          </a:xfrm>
        </p:spPr>
        <p:txBody>
          <a:bodyPr/>
          <a:lstStyle/>
          <a:p>
            <a:r>
              <a:rPr lang="en-US" dirty="0"/>
              <a:t>HTML Tags</a:t>
            </a:r>
          </a:p>
        </p:txBody>
      </p:sp>
      <p:sp>
        <p:nvSpPr>
          <p:cNvPr id="3" name="Content Placeholder 2">
            <a:extLst>
              <a:ext uri="{FF2B5EF4-FFF2-40B4-BE49-F238E27FC236}">
                <a16:creationId xmlns:a16="http://schemas.microsoft.com/office/drawing/2014/main" id="{615796F2-8764-A746-8AA3-50CA4E95531F}"/>
              </a:ext>
            </a:extLst>
          </p:cNvPr>
          <p:cNvSpPr>
            <a:spLocks noGrp="1"/>
          </p:cNvSpPr>
          <p:nvPr>
            <p:ph idx="1"/>
          </p:nvPr>
        </p:nvSpPr>
        <p:spPr>
          <a:xfrm>
            <a:off x="1066800" y="1329562"/>
            <a:ext cx="10058400" cy="1342309"/>
          </a:xfrm>
        </p:spPr>
        <p:txBody>
          <a:bodyPr/>
          <a:lstStyle/>
          <a:p>
            <a:r>
              <a:rPr lang="en-US" dirty="0"/>
              <a:t>HTML tags are element names surrounded by angle brackets:</a:t>
            </a:r>
          </a:p>
          <a:p>
            <a:r>
              <a:rPr lang="en-US" sz="3200" dirty="0"/>
              <a:t>&lt;</a:t>
            </a:r>
            <a:r>
              <a:rPr lang="en-US" sz="3200" dirty="0" err="1"/>
              <a:t>tagname</a:t>
            </a:r>
            <a:r>
              <a:rPr lang="en-US" sz="3200" dirty="0"/>
              <a:t>&gt;content goes here...&lt;/</a:t>
            </a:r>
            <a:r>
              <a:rPr lang="en-US" sz="3200" dirty="0" err="1"/>
              <a:t>tagname</a:t>
            </a:r>
            <a:r>
              <a:rPr lang="en-US" sz="3200" dirty="0"/>
              <a:t>&gt;</a:t>
            </a:r>
          </a:p>
          <a:p>
            <a:endParaRPr lang="en-US" sz="1200" dirty="0"/>
          </a:p>
        </p:txBody>
      </p:sp>
      <p:sp>
        <p:nvSpPr>
          <p:cNvPr id="4" name="TextBox 3">
            <a:extLst>
              <a:ext uri="{FF2B5EF4-FFF2-40B4-BE49-F238E27FC236}">
                <a16:creationId xmlns:a16="http://schemas.microsoft.com/office/drawing/2014/main" id="{12EC50FF-07B7-0E4A-8CE0-CF98588ED15F}"/>
              </a:ext>
            </a:extLst>
          </p:cNvPr>
          <p:cNvSpPr txBox="1"/>
          <p:nvPr/>
        </p:nvSpPr>
        <p:spPr>
          <a:xfrm>
            <a:off x="1066800" y="2585422"/>
            <a:ext cx="3719160" cy="3693319"/>
          </a:xfrm>
          <a:prstGeom prst="rect">
            <a:avLst/>
          </a:prstGeom>
          <a:noFill/>
        </p:spPr>
        <p:txBody>
          <a:bodyPr wrap="none" rtlCol="0">
            <a:spAutoFit/>
          </a:bodyPr>
          <a:lstStyle/>
          <a:p>
            <a:r>
              <a:rPr lang="en-US" dirty="0"/>
              <a:t>&lt;!DOCTYPE html&gt;</a:t>
            </a:r>
          </a:p>
          <a:p>
            <a:r>
              <a:rPr lang="en-US" dirty="0"/>
              <a:t>&lt;html&gt;</a:t>
            </a:r>
          </a:p>
          <a:p>
            <a:pPr lvl="1"/>
            <a:r>
              <a:rPr lang="en-US" dirty="0"/>
              <a:t>&lt;head&gt;</a:t>
            </a:r>
          </a:p>
          <a:p>
            <a:pPr lvl="1"/>
            <a:r>
              <a:rPr lang="en-US" dirty="0"/>
              <a:t>	&lt;title&gt;Page Title&lt;/title&gt;</a:t>
            </a:r>
          </a:p>
          <a:p>
            <a:pPr lvl="1"/>
            <a:r>
              <a:rPr lang="en-US" dirty="0"/>
              <a:t>&lt;/head&gt;</a:t>
            </a:r>
          </a:p>
          <a:p>
            <a:pPr lvl="1"/>
            <a:r>
              <a:rPr lang="en-US" dirty="0"/>
              <a:t>&lt;body&gt;</a:t>
            </a:r>
          </a:p>
          <a:p>
            <a:pPr lvl="2"/>
            <a:endParaRPr lang="en-US" dirty="0"/>
          </a:p>
          <a:p>
            <a:pPr lvl="2"/>
            <a:r>
              <a:rPr lang="en-US" dirty="0"/>
              <a:t>&lt;h1&gt;My First Heading&lt;/h1&gt;</a:t>
            </a:r>
          </a:p>
          <a:p>
            <a:pPr lvl="2"/>
            <a:r>
              <a:rPr lang="en-US" dirty="0"/>
              <a:t>&lt;p&gt;My first paragraph.&lt;/p&gt;</a:t>
            </a:r>
          </a:p>
          <a:p>
            <a:pPr lvl="1"/>
            <a:endParaRPr lang="en-US" dirty="0"/>
          </a:p>
          <a:p>
            <a:pPr lvl="1"/>
            <a:r>
              <a:rPr lang="en-US" dirty="0"/>
              <a:t>&lt;/body&gt;</a:t>
            </a:r>
          </a:p>
          <a:p>
            <a:r>
              <a:rPr lang="en-US" dirty="0"/>
              <a:t>&lt;/html&gt;</a:t>
            </a:r>
          </a:p>
          <a:p>
            <a:endParaRPr lang="en-US" dirty="0"/>
          </a:p>
        </p:txBody>
      </p:sp>
      <p:pic>
        <p:nvPicPr>
          <p:cNvPr id="6" name="Picture 5">
            <a:extLst>
              <a:ext uri="{FF2B5EF4-FFF2-40B4-BE49-F238E27FC236}">
                <a16:creationId xmlns:a16="http://schemas.microsoft.com/office/drawing/2014/main" id="{3E731C58-5070-184A-A1A9-2A7DD5EDC775}"/>
              </a:ext>
            </a:extLst>
          </p:cNvPr>
          <p:cNvPicPr>
            <a:picLocks noChangeAspect="1"/>
          </p:cNvPicPr>
          <p:nvPr/>
        </p:nvPicPr>
        <p:blipFill>
          <a:blip r:embed="rId2"/>
          <a:stretch>
            <a:fillRect/>
          </a:stretch>
        </p:blipFill>
        <p:spPr>
          <a:xfrm>
            <a:off x="5799438" y="2513875"/>
            <a:ext cx="5890054" cy="3344510"/>
          </a:xfrm>
          <a:prstGeom prst="rect">
            <a:avLst/>
          </a:prstGeom>
        </p:spPr>
      </p:pic>
    </p:spTree>
    <p:extLst>
      <p:ext uri="{BB962C8B-B14F-4D97-AF65-F5344CB8AC3E}">
        <p14:creationId xmlns:p14="http://schemas.microsoft.com/office/powerpoint/2010/main" val="1843976660"/>
      </p:ext>
    </p:extLst>
  </p:cSld>
  <p:clrMapOvr>
    <a:masterClrMapping/>
  </p:clrMapOvr>
</p:sld>
</file>

<file path=ppt/theme/theme1.xml><?xml version="1.0" encoding="utf-8"?>
<a:theme xmlns:a="http://schemas.openxmlformats.org/drawingml/2006/main" name="Theme1">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heme1" id="{E586490D-A2DF-B445-9341-339FCBE07CE9}" vid="{43ED30B5-FF3F-E44F-B19F-6BA66052EC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730</Words>
  <Application>Microsoft Macintosh PowerPoint</Application>
  <PresentationFormat>Widescreen</PresentationFormat>
  <Paragraphs>91</Paragraphs>
  <Slides>14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Theme1</vt:lpstr>
      <vt:lpstr>PowerPoint Presentation</vt:lpstr>
      <vt:lpstr>What is the internet?</vt:lpstr>
      <vt:lpstr>traceroute</vt:lpstr>
      <vt:lpstr>HTTP Requests</vt:lpstr>
      <vt:lpstr>PowerPoint Presentation</vt:lpstr>
      <vt:lpstr>How HTTP Requests Work</vt:lpstr>
      <vt:lpstr>Data Center</vt:lpstr>
      <vt:lpstr>What is HTML?</vt:lpstr>
      <vt:lpstr>HTML Tags</vt:lpstr>
      <vt:lpstr>XMLHttpRequest</vt:lpstr>
      <vt:lpstr>XMLHttpRequest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Sophia Lu</dc:creator>
  <cp:lastModifiedBy>Sophia Lu</cp:lastModifiedBy>
  <cp:revision>8</cp:revision>
  <dcterms:created xsi:type="dcterms:W3CDTF">2020-05-20T03:17:30Z</dcterms:created>
  <dcterms:modified xsi:type="dcterms:W3CDTF">2020-05-20T04:41:11Z</dcterms:modified>
</cp:coreProperties>
</file>